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74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59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apcc.org/annual-repor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ushroom-appreciation.com/edible%20mushroom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781F-9D24-4D13-A80A-6EE2C2539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MUSHROOMS:</a:t>
            </a:r>
            <a:br>
              <a:rPr lang="en-US" dirty="0"/>
            </a:br>
            <a:r>
              <a:rPr lang="en-US" dirty="0"/>
              <a:t>TO EAT or NOT TO EAT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4E258-B36A-4BB7-B86F-015D344E0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013" y="4447073"/>
            <a:ext cx="7435043" cy="1096899"/>
          </a:xfrm>
        </p:spPr>
        <p:txBody>
          <a:bodyPr/>
          <a:lstStyle/>
          <a:p>
            <a:pPr algn="ctr"/>
            <a:r>
              <a:rPr lang="en-US" dirty="0" err="1"/>
              <a:t>Utilyzing</a:t>
            </a:r>
            <a:r>
              <a:rPr lang="en-US" dirty="0"/>
              <a:t> </a:t>
            </a:r>
            <a:r>
              <a:rPr lang="en-US" b="1" dirty="0"/>
              <a:t>Data Analysis </a:t>
            </a:r>
            <a:r>
              <a:rPr lang="en-US" dirty="0"/>
              <a:t>and </a:t>
            </a:r>
            <a:r>
              <a:rPr lang="en-US" b="1" dirty="0"/>
              <a:t>Machine Learning </a:t>
            </a:r>
            <a:r>
              <a:rPr lang="en-US" dirty="0"/>
              <a:t>to </a:t>
            </a:r>
            <a:r>
              <a:rPr lang="en-US" b="1" u="sng" dirty="0"/>
              <a:t>classify</a:t>
            </a:r>
            <a:r>
              <a:rPr lang="en-US" dirty="0"/>
              <a:t> a mushroom as </a:t>
            </a:r>
            <a:r>
              <a:rPr lang="en-US" b="1" dirty="0"/>
              <a:t>Edible</a:t>
            </a:r>
            <a:r>
              <a:rPr lang="en-US" dirty="0"/>
              <a:t> or </a:t>
            </a:r>
            <a:r>
              <a:rPr lang="en-US" b="1" dirty="0"/>
              <a:t>Poisonous</a:t>
            </a:r>
          </a:p>
        </p:txBody>
      </p:sp>
    </p:spTree>
    <p:extLst>
      <p:ext uri="{BB962C8B-B14F-4D97-AF65-F5344CB8AC3E}">
        <p14:creationId xmlns:p14="http://schemas.microsoft.com/office/powerpoint/2010/main" val="18745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7200" indent="-457200"/>
            <a:r>
              <a:rPr lang="en-US" dirty="0"/>
              <a:t>B. Preliminary feature engineering &amp; selection </a:t>
            </a:r>
            <a:r>
              <a:rPr lang="en-US" sz="3100" dirty="0"/>
              <a:t>(including decision-making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order to decide which feature to use for the input of the machine learning model, we took multiple approaches and compared the results of each output: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Correlation Analysis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After comparing the results of each, we concluded that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the most reliable machine learning model to use.  We will ask the user to input variables that are highly correlated to whether or not a mushroom is poisonous for prediction.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87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7525" indent="-517525"/>
            <a:r>
              <a:rPr lang="en-US" dirty="0"/>
              <a:t>C.	How Data was Split into Training and Testing Sets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split the data into training and testing the data we used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skelearn.model_selection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function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train_test_split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train, test, and split the data based on whether or not the mushroom was poisonous or not.</a:t>
            </a: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27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68325" indent="-568325"/>
            <a:r>
              <a:rPr lang="en-US" dirty="0"/>
              <a:t>D.	Model Ultimately Chosen, Including Limitations and Benefits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chose to continue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Regularization for avoid overfitting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In-built cross-validation capability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Cache awareness and out-of-core computing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Tree pruning using depth-first approaches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2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68325" indent="-568325"/>
            <a:r>
              <a:rPr lang="en-US" sz="4000" dirty="0"/>
              <a:t>D.</a:t>
            </a:r>
            <a:r>
              <a:rPr lang="en-US" dirty="0"/>
              <a:t>	</a:t>
            </a:r>
            <a:r>
              <a:rPr lang="en-US" sz="4000" dirty="0"/>
              <a:t>Model Ultimately Chosen, Including Limitations and Benefits</a:t>
            </a:r>
            <a:r>
              <a:rPr lang="en-US" dirty="0"/>
              <a:t>            </a:t>
            </a:r>
            <a:r>
              <a:rPr lang="en-US" sz="2200" dirty="0"/>
              <a:t>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using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XG_Boost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these are disadvantages: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ea typeface="Calibri" panose="020F0502020204030204" pitchFamily="34" charset="0"/>
                <a:cs typeface="Times New Roman" panose="02020603050405020304" pitchFamily="18" charset="0"/>
              </a:rPr>
              <a:t>Disa</a:t>
            </a: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dvantages: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Sensitive to outliers 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Susceptible to overfitting</a:t>
            </a:r>
          </a:p>
          <a:p>
            <a:pPr marL="1257300" lvl="2" indent="-457200">
              <a:buFont typeface="Courier New" panose="02070309020205020404" pitchFamily="49" charset="0"/>
              <a:buChar char="o"/>
            </a:pPr>
            <a:r>
              <a:rPr lang="en-US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Black-Box Nature is not always straightforward in explaining what is happening in the background</a:t>
            </a:r>
          </a:p>
          <a:p>
            <a:pPr marL="400050" lvl="1" indent="0">
              <a:buNone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9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E. How the Model was Trained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OneHotEncoder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was used together with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train.test.split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from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sklearn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 additional training will take place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84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F. Current Accuracy Score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accuracy score is 1.0.</a:t>
            </a:r>
          </a:p>
          <a:p>
            <a:pPr marL="0" indent="0">
              <a:buNone/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his is most likely due to the data being academic and created specifically for the machine learning purposes.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00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5EBB5-B2E1-4C33-A991-60764FE7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6109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778E-7213-414D-8547-1434D8B17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7DCD6-9457-4BAF-8677-0123B2C1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32" y="1236926"/>
            <a:ext cx="6117964" cy="56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7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0AFC-988A-4AB7-9D8F-B8E6B918B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Hope This Helps You and Your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DF62A-7D53-4C1E-84C8-BDA174CCF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2400" u="sng" dirty="0">
                <a:solidFill>
                  <a:srgbClr val="0491B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 that in 2019, there were </a:t>
            </a:r>
            <a:r>
              <a:rPr lang="en-US" sz="2800" b="1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5,799 mushroom poisonings, including two deaths</a:t>
            </a:r>
            <a:r>
              <a:rPr lang="en-US" sz="2400" dirty="0">
                <a:solidFill>
                  <a:srgbClr val="151515"/>
                </a:solidFill>
                <a:effectLst/>
                <a:ea typeface="Calibri" panose="020F0502020204030204" pitchFamily="34" charset="0"/>
              </a:rPr>
              <a:t>. Many of those cases were likely due to accidental ingestion of a mushroom that was thought to be edible.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42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imsuccess2">
            <a:hlinkClick r:id="" action="ppaction://media"/>
            <a:extLst>
              <a:ext uri="{FF2B5EF4-FFF2-40B4-BE49-F238E27FC236}">
                <a16:creationId xmlns:a16="http://schemas.microsoft.com/office/drawing/2014/main" id="{BF53D708-DC02-4E0C-A8E1-EDA8D5AF90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333" b="8593"/>
          <a:stretch/>
        </p:blipFill>
        <p:spPr>
          <a:xfrm>
            <a:off x="482654" y="1251615"/>
            <a:ext cx="9342065" cy="4312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70B380-BC4B-4CA5-9CD4-0D8EF58DF699}"/>
              </a:ext>
            </a:extLst>
          </p:cNvPr>
          <p:cNvSpPr txBox="1">
            <a:spLocks/>
          </p:cNvSpPr>
          <p:nvPr/>
        </p:nvSpPr>
        <p:spPr>
          <a:xfrm>
            <a:off x="591609" y="5608320"/>
            <a:ext cx="5113866" cy="381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dirty="0"/>
              <a:t>From: “The Hundred-Foot Journey”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F0186-A45E-4F17-9F5A-34830439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147" y="290512"/>
            <a:ext cx="3281045" cy="2705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9717F-7961-4C59-80CB-FF038649B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2722" y="3311848"/>
            <a:ext cx="2959894" cy="321379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BA7FF13-7750-4B2C-B8D0-1F7D41D4A7F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“Why” example: look the same</a:t>
            </a:r>
          </a:p>
        </p:txBody>
      </p:sp>
    </p:spTree>
    <p:extLst>
      <p:ext uri="{BB962C8B-B14F-4D97-AF65-F5344CB8AC3E}">
        <p14:creationId xmlns:p14="http://schemas.microsoft.com/office/powerpoint/2010/main" val="23382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583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83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“Why”</a:t>
            </a:r>
            <a:r>
              <a:rPr lang="en-US" dirty="0"/>
              <a:t>, “What” and “How”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246314"/>
            <a:ext cx="8596668" cy="3880773"/>
          </a:xfrm>
        </p:spPr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WHY:</a:t>
            </a:r>
            <a:r>
              <a:rPr lang="en-US" dirty="0"/>
              <a:t> Ideas discussed: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Local real estate behaviors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Healthcare ideas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Recipe collections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lants (which factored into the final idea: mushrooms)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accessibility was a primary factor in determining this topic. </a:t>
            </a:r>
          </a:p>
          <a:p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the end, the underlying motivation for all of these ideas was to provide a </a:t>
            </a:r>
            <a:r>
              <a:rPr lang="en-US" sz="1800" b="1" dirty="0">
                <a:solidFill>
                  <a:srgbClr val="90C2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tool to promote community and social wellness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7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F075-45EB-49DF-94A4-0DBF0671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Edits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31A4-218A-4021-BFB1-01274E84D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Edited Slide 2 in GOOGLE SLIDES by reordering. IS OK and edited in this one too.</a:t>
            </a:r>
          </a:p>
          <a:p>
            <a:r>
              <a:rPr lang="en-US" dirty="0"/>
              <a:t>REPLACE SLIDE 4</a:t>
            </a:r>
          </a:p>
          <a:p>
            <a:r>
              <a:rPr lang="en-US" dirty="0"/>
              <a:t>INSERT FROM HERE new slide 5</a:t>
            </a:r>
          </a:p>
          <a:p>
            <a:r>
              <a:rPr lang="en-US" dirty="0"/>
              <a:t>INSERT LAST SLIDE: with video with captioning</a:t>
            </a:r>
          </a:p>
          <a:p>
            <a:r>
              <a:rPr lang="en-US" dirty="0"/>
              <a:t>INSERT SLIDE WITH: </a:t>
            </a:r>
            <a:r>
              <a:rPr lang="en-US" sz="1800" dirty="0">
                <a:solidFill>
                  <a:srgbClr val="151515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The American Association of Poison Control Centers </a:t>
            </a:r>
            <a:r>
              <a:rPr lang="en-US" sz="1800" u="sng" dirty="0">
                <a:solidFill>
                  <a:srgbClr val="0491B1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reported</a:t>
            </a:r>
            <a:r>
              <a:rPr lang="en-US" sz="1800" dirty="0">
                <a:solidFill>
                  <a:srgbClr val="151515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</a:rPr>
              <a:t> that in 2019, there were 5,799 mushroom poisonings, including two deaths. Many of those cases were likely due to accidental ingestion of a mushroom that was thought to be edible.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5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</a:t>
            </a:r>
            <a:r>
              <a:rPr lang="en-US" b="1" dirty="0"/>
              <a:t>“What” </a:t>
            </a:r>
            <a:r>
              <a:rPr lang="en-US" dirty="0"/>
              <a:t>and “How”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WHAT: </a:t>
            </a:r>
          </a:p>
          <a:p>
            <a:pPr marL="457200" indent="-457200"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Edibility is defined as “</a:t>
            </a:r>
            <a:r>
              <a:rPr lang="en-US" sz="24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absence of poisons and the presence of a desirable taste and smell”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None/>
            </a:pP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0" i="1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Health benefits of consuming mushrooms:</a:t>
            </a:r>
            <a:r>
              <a:rPr lang="en-US" sz="1800" b="0" i="0" u="none" strike="noStrike" dirty="0">
                <a:solidFill>
                  <a:srgbClr val="3F3F3F"/>
                </a:solidFill>
                <a:effectLst/>
                <a:latin typeface="Trebuchet MS" panose="020B0603020202020204" pitchFamily="34" charset="0"/>
              </a:rPr>
              <a:t> low in sodium, fat &amp; calories; contain: Fiber, Potassium, Protein, Selenium (antioxidant), Copper (for cardiovascular health), Niacin (important Vitamin B), cancer-fighting ingredients (polysaccharides, linoleic acid), and Zinc.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E51BA-7AFA-4A76-A1B7-CCF275A23DFC}"/>
              </a:ext>
            </a:extLst>
          </p:cNvPr>
          <p:cNvSpPr txBox="1"/>
          <p:nvPr/>
        </p:nvSpPr>
        <p:spPr>
          <a:xfrm>
            <a:off x="2522489" y="5492484"/>
            <a:ext cx="66609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Above from: </a:t>
            </a:r>
            <a:r>
              <a:rPr lang="en-US" sz="1400" b="0" i="1" u="none" strike="noStrike" dirty="0">
                <a:solidFill>
                  <a:srgbClr val="000000"/>
                </a:solidFill>
                <a:effectLst/>
                <a:latin typeface="Trebuchet MS" panose="020B0603020202020204" pitchFamily="34" charset="0"/>
                <a:hlinkClick r:id="rId2"/>
              </a:rPr>
              <a:t>https://www.mushroom-appreciation.com/edible-mushrooms.html</a:t>
            </a:r>
            <a:endParaRPr lang="en-US" sz="1400" b="0" i="1" dirty="0">
              <a:effectLst/>
            </a:endParaRPr>
          </a:p>
          <a:p>
            <a:br>
              <a:rPr lang="en-US" sz="1400" i="1" dirty="0"/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3453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“Why”, “What” and </a:t>
            </a:r>
            <a:r>
              <a:rPr lang="en-US" b="1" dirty="0"/>
              <a:t>“How”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HOW:</a:t>
            </a:r>
            <a:r>
              <a:rPr lang="en-US" dirty="0"/>
              <a:t>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Data from the Audubon Society was analyzed and machine learning applied to predict if a mushroom was edible or poisonous.</a:t>
            </a:r>
          </a:p>
          <a:p>
            <a:r>
              <a:rPr lang="en-US" dirty="0"/>
              <a:t>Every mushroom in this data set is classified as either poisonous or edible and includes 22 features. There were two data set files: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Primary: The primary data set encodes the textbook mushroom entries which includes </a:t>
            </a:r>
            <a:r>
              <a:rPr lang="en-US" b="0" i="0" dirty="0">
                <a:solidFill>
                  <a:srgbClr val="24292F"/>
                </a:solidFill>
                <a:effectLst/>
              </a:rPr>
              <a:t>173 mushroom species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Secondary: The secondary data set is the pilot data which includes the results of simulations.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24292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168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Questions to be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92D050"/>
                </a:solidFill>
              </a:rPr>
              <a:t>QUESTION 1: </a:t>
            </a:r>
            <a:r>
              <a:rPr lang="en-US" sz="2000" dirty="0">
                <a:solidFill>
                  <a:schemeClr val="tx1"/>
                </a:solidFill>
              </a:rPr>
              <a:t>What features of a mushroom are best suited for this prediction?</a:t>
            </a:r>
          </a:p>
          <a:p>
            <a:endParaRPr lang="en-US" sz="20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92D050"/>
                </a:solidFill>
              </a:rPr>
              <a:t>QUESTION 2: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given the features of a mushroom, can we confidently predict whether or not that mushroom is poisonous?</a:t>
            </a:r>
          </a:p>
        </p:txBody>
      </p:sp>
    </p:spTree>
    <p:extLst>
      <p:ext uri="{BB962C8B-B14F-4D97-AF65-F5344CB8AC3E}">
        <p14:creationId xmlns:p14="http://schemas.microsoft.com/office/powerpoint/2010/main" val="2473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Phase of the </a:t>
            </a:r>
            <a:br>
              <a:rPr lang="en-US" dirty="0"/>
            </a:br>
            <a:r>
              <a:rPr lang="en-US" dirty="0"/>
              <a:t>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14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planned out multiple machine learning approaches (detailed in the machine learning slides) and created a correlation plot to see which data was correlated with the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variable we wanted to predict.</a:t>
            </a:r>
          </a:p>
        </p:txBody>
      </p:sp>
    </p:spTree>
    <p:extLst>
      <p:ext uri="{BB962C8B-B14F-4D97-AF65-F5344CB8AC3E}">
        <p14:creationId xmlns:p14="http://schemas.microsoft.com/office/powerpoint/2010/main" val="180964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EFE3-0F29-43AA-A21B-3A716D24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Mushroom Characteristics Included in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44ADB-3759-426F-B4D2-EB5E3628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11151476" cy="2812872"/>
          </a:xfrm>
          <a:prstGeom prst="rect">
            <a:avLst/>
          </a:prstGeo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2CD6C379-25EA-4AF1-927D-DC9AACE30C27}"/>
              </a:ext>
            </a:extLst>
          </p:cNvPr>
          <p:cNvSpPr txBox="1"/>
          <p:nvPr/>
        </p:nvSpPr>
        <p:spPr>
          <a:xfrm>
            <a:off x="677334" y="4828565"/>
            <a:ext cx="2921000" cy="816429"/>
          </a:xfrm>
          <a:prstGeom prst="rect">
            <a:avLst/>
          </a:prstGeom>
          <a:solidFill>
            <a:schemeClr val="lt1"/>
          </a:solidFill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https://bit.ly/3s41u0d</a:t>
            </a:r>
            <a:r>
              <a:rPr lang="en-US"/>
              <a:t> </a:t>
            </a:r>
          </a:p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https://bit.ly/3s3Lmvq</a:t>
            </a:r>
            <a:r>
              <a:rPr lang="en-US"/>
              <a:t> </a:t>
            </a:r>
          </a:p>
          <a:p>
            <a:r>
              <a:rPr lang="en-US" sz="1100" b="1" i="1" u="none" strike="noStrike" baseline="3000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/>
              <a:t> </a:t>
            </a:r>
            <a:r>
              <a:rPr lang="en-US" sz="1100" b="0" i="1" u="sng" strike="noStrik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  <a:hlinkClick r:id="" action="ppaction://noaction"/>
              </a:rPr>
              <a:t>https://binged.it/3KwH8TG</a:t>
            </a:r>
            <a:r>
              <a:rPr lang="en-US"/>
              <a:t>  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6522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Technologies, Languages, Tools, and Algorithms used in the Mushroom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SQL database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(local: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postgres.sql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(VS Code /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Juypter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Notebook)</a:t>
            </a:r>
          </a:p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(FLASK)</a:t>
            </a:r>
          </a:p>
        </p:txBody>
      </p:sp>
    </p:spTree>
    <p:extLst>
      <p:ext uri="{BB962C8B-B14F-4D97-AF65-F5344CB8AC3E}">
        <p14:creationId xmlns:p14="http://schemas.microsoft.com/office/powerpoint/2010/main" val="160604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7F9-F3F3-4F48-950B-D8BDBAA9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Model:</a:t>
            </a:r>
            <a:br>
              <a:rPr lang="en-US" dirty="0"/>
            </a:br>
            <a:r>
              <a:rPr lang="en-US" sz="3200" dirty="0"/>
              <a:t>A. Description of 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749F-F8A2-4CB7-9AE4-0460CD7B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eliminated all null values from the primary and secondary dataset, including the placeholder "?" representing nulls in the dataset.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renamed the columns so that the secondary and primary datasets could be merged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dropped any columns that were not contained in both datasets to create a full combined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26709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7974</TotalTime>
  <Words>942</Words>
  <Application>Microsoft Office PowerPoint</Application>
  <PresentationFormat>Widescreen</PresentationFormat>
  <Paragraphs>83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Open Sans</vt:lpstr>
      <vt:lpstr>Trebuchet MS</vt:lpstr>
      <vt:lpstr>Wingdings</vt:lpstr>
      <vt:lpstr>Wingdings 3</vt:lpstr>
      <vt:lpstr>Facet</vt:lpstr>
      <vt:lpstr>MUSHROOMS: TO EAT or NOT TO EAT</vt:lpstr>
      <vt:lpstr>The “Why”, “What” and “How” </vt:lpstr>
      <vt:lpstr>The “Why”, “What” and “How”  </vt:lpstr>
      <vt:lpstr>The “Why”, “What” and “How”  </vt:lpstr>
      <vt:lpstr>The Questions to be Answered</vt:lpstr>
      <vt:lpstr>Data Analysis Phase of the  Mushroom Project</vt:lpstr>
      <vt:lpstr>Mushroom Characteristics Included in the Model</vt:lpstr>
      <vt:lpstr>Technologies, Languages, Tools, and Algorithms used in the Mushroom Project</vt:lpstr>
      <vt:lpstr>Machine Learning Model: A. Description of Data Pre-Processing</vt:lpstr>
      <vt:lpstr>B. Preliminary feature engineering &amp; selection (including decision-making process)</vt:lpstr>
      <vt:lpstr>C. How Data was Split into Training and Testing Sets</vt:lpstr>
      <vt:lpstr>D. Model Ultimately Chosen, Including Limitations and Benefits</vt:lpstr>
      <vt:lpstr>D. Model Ultimately Chosen, Including Limitations and Benefits            (continued)</vt:lpstr>
      <vt:lpstr>E. How the Model was Trained</vt:lpstr>
      <vt:lpstr>F. Current Accuracy Score</vt:lpstr>
      <vt:lpstr>DASHBOARD</vt:lpstr>
      <vt:lpstr>WEBSITE</vt:lpstr>
      <vt:lpstr>We Hope This Helps You and Your Family</vt:lpstr>
      <vt:lpstr>PowerPoint Presentation</vt:lpstr>
      <vt:lpstr>Edits made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MUSHROOMS: EAT or NOT TO EAT</dc:title>
  <dc:creator>Beth Berry</dc:creator>
  <cp:lastModifiedBy>Beth Berry</cp:lastModifiedBy>
  <cp:revision>9</cp:revision>
  <dcterms:created xsi:type="dcterms:W3CDTF">2022-04-20T17:42:46Z</dcterms:created>
  <dcterms:modified xsi:type="dcterms:W3CDTF">2022-05-06T16:57:26Z</dcterms:modified>
</cp:coreProperties>
</file>